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Mono Light"/>
      <p:regular r:id="rId17"/>
      <p:bold r:id="rId18"/>
      <p:italic r:id="rId19"/>
      <p:boldItalic r:id="rId20"/>
    </p:embeddedFont>
    <p:embeddedFont>
      <p:font typeface="Google Sans"/>
      <p:regular r:id="rId21"/>
      <p:bold r:id="rId22"/>
      <p:italic r:id="rId23"/>
      <p:boldItalic r:id="rId24"/>
    </p:embeddedFont>
    <p:embeddedFont>
      <p:font typeface="Google Sans Medium"/>
      <p:regular r:id="rId25"/>
      <p:bold r:id="rId26"/>
      <p:italic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Light-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oogleSansMedium-bold.fntdata"/><Relationship Id="rId25" Type="http://schemas.openxmlformats.org/officeDocument/2006/relationships/font" Target="fonts/GoogleSansMedium-regular.fntdata"/><Relationship Id="rId28" Type="http://schemas.openxmlformats.org/officeDocument/2006/relationships/font" Target="fonts/GoogleSansMedium-boldItalic.fntdata"/><Relationship Id="rId27" Type="http://schemas.openxmlformats.org/officeDocument/2006/relationships/font" Target="fonts/Google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MonoLight-regular.fntdata"/><Relationship Id="rId16" Type="http://schemas.openxmlformats.org/officeDocument/2006/relationships/slide" Target="slides/slide11.xml"/><Relationship Id="rId19" Type="http://schemas.openxmlformats.org/officeDocument/2006/relationships/font" Target="fonts/RobotoMonoLight-italic.fntdata"/><Relationship Id="rId18" Type="http://schemas.openxmlformats.org/officeDocument/2006/relationships/font" Target="fonts/RobotoMono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5514d53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5514d53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514d53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514d53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b9b98eb9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b9b98eb9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5514d536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5514d536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5514d536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5514d536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b9b98eb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b9b98eb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b9b98eb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b9b98eb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b9b98eb9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b9b98eb9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5514d536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5514d536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5514d536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5514d536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5514d536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5514d536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 Blue">
  <p:cSld name="CUSTOM">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53900" y="2375750"/>
            <a:ext cx="4598700" cy="1563600"/>
          </a:xfrm>
          <a:prstGeom prst="rect">
            <a:avLst/>
          </a:prstGeom>
        </p:spPr>
        <p:txBody>
          <a:bodyPr anchorCtr="0" anchor="ctr" bIns="91425" lIns="91425" spcFirstLastPara="1" rIns="91425" wrap="square" tIns="91425">
            <a:normAutofit/>
          </a:bodyPr>
          <a:lstStyle>
            <a:lvl1pPr lvl="0" rtl="0">
              <a:spcBef>
                <a:spcPts val="0"/>
              </a:spcBef>
              <a:spcAft>
                <a:spcPts val="0"/>
              </a:spcAft>
              <a:buSzPts val="2900"/>
              <a:buNone/>
              <a:defRPr sz="29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1" name="Google Shape;11;p2"/>
          <p:cNvSpPr txBox="1"/>
          <p:nvPr>
            <p:ph idx="1" type="subTitle"/>
          </p:nvPr>
        </p:nvSpPr>
        <p:spPr>
          <a:xfrm>
            <a:off x="5823700" y="4325722"/>
            <a:ext cx="2995800" cy="6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p:cSld name="CUSTOM_6">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1"/>
          <p:cNvSpPr txBox="1"/>
          <p:nvPr>
            <p:ph type="title"/>
          </p:nvPr>
        </p:nvSpPr>
        <p:spPr>
          <a:xfrm>
            <a:off x="794975" y="2071150"/>
            <a:ext cx="7114800" cy="1759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p:cSld name="CUSTOM_7">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12"/>
          <p:cNvSpPr txBox="1"/>
          <p:nvPr>
            <p:ph type="title"/>
          </p:nvPr>
        </p:nvSpPr>
        <p:spPr>
          <a:xfrm>
            <a:off x="794975" y="2071150"/>
            <a:ext cx="7114800" cy="1759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p:cSld name="CUSTOM_8">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3"/>
          <p:cNvSpPr txBox="1"/>
          <p:nvPr>
            <p:ph type="title"/>
          </p:nvPr>
        </p:nvSpPr>
        <p:spPr>
          <a:xfrm>
            <a:off x="794975" y="2071150"/>
            <a:ext cx="7114800" cy="1759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out - Blue">
  <p:cSld name="CUSTOM_12">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4"/>
          <p:cNvSpPr txBox="1"/>
          <p:nvPr>
            <p:ph type="title"/>
          </p:nvPr>
        </p:nvSpPr>
        <p:spPr>
          <a:xfrm>
            <a:off x="794975" y="1069975"/>
            <a:ext cx="3859500" cy="3196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out - Green">
  <p:cSld name="CUSTOM_1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5"/>
          <p:cNvSpPr txBox="1"/>
          <p:nvPr>
            <p:ph type="title"/>
          </p:nvPr>
        </p:nvSpPr>
        <p:spPr>
          <a:xfrm>
            <a:off x="794975" y="1069975"/>
            <a:ext cx="3859500" cy="3196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out - Red">
  <p:cSld name="CUSTOM_14">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6"/>
          <p:cNvSpPr txBox="1"/>
          <p:nvPr>
            <p:ph type="title"/>
          </p:nvPr>
        </p:nvSpPr>
        <p:spPr>
          <a:xfrm>
            <a:off x="794975" y="1069975"/>
            <a:ext cx="3859500" cy="3196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out - Yellow">
  <p:cSld name="CUSTOM_15">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7"/>
          <p:cNvSpPr txBox="1"/>
          <p:nvPr>
            <p:ph type="title"/>
          </p:nvPr>
        </p:nvSpPr>
        <p:spPr>
          <a:xfrm>
            <a:off x="794975" y="1069975"/>
            <a:ext cx="3859500" cy="3196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45" name="Shape 45"/>
        <p:cNvGrpSpPr/>
        <p:nvPr/>
      </p:nvGrpSpPr>
      <p:grpSpPr>
        <a:xfrm>
          <a:off x="0" y="0"/>
          <a:ext cx="0" cy="0"/>
          <a:chOff x="0" y="0"/>
          <a:chExt cx="0" cy="0"/>
        </a:xfrm>
      </p:grpSpPr>
      <p:sp>
        <p:nvSpPr>
          <p:cNvPr id="46" name="Google Shape;46;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48" name="Google Shape;48;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49" name="Google Shape;4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18"/>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51" name="Shape 51"/>
        <p:cNvGrpSpPr/>
        <p:nvPr/>
      </p:nvGrpSpPr>
      <p:grpSpPr>
        <a:xfrm>
          <a:off x="0" y="0"/>
          <a:ext cx="0" cy="0"/>
          <a:chOff x="0" y="0"/>
          <a:chExt cx="0" cy="0"/>
        </a:xfrm>
      </p:grpSpPr>
      <p:sp>
        <p:nvSpPr>
          <p:cNvPr id="52" name="Google Shape;5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54" name="Google Shape;5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9"/>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56" name="Shape 56"/>
        <p:cNvGrpSpPr/>
        <p:nvPr/>
      </p:nvGrpSpPr>
      <p:grpSpPr>
        <a:xfrm>
          <a:off x="0" y="0"/>
          <a:ext cx="0" cy="0"/>
          <a:chOff x="0" y="0"/>
          <a:chExt cx="0" cy="0"/>
        </a:xfrm>
      </p:grpSpPr>
      <p:sp>
        <p:nvSpPr>
          <p:cNvPr id="57" name="Google Shape;57;p20"/>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20"/>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20"/>
          <p:cNvSpPr txBox="1"/>
          <p:nvPr>
            <p:ph idx="1" type="body"/>
          </p:nvPr>
        </p:nvSpPr>
        <p:spPr>
          <a:xfrm>
            <a:off x="311700" y="1389600"/>
            <a:ext cx="37062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61" name="Google Shape;61;p20"/>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 Yellow">
  <p:cSld name="CUSTOM_9">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53900" y="2375750"/>
            <a:ext cx="4598700" cy="1563600"/>
          </a:xfrm>
          <a:prstGeom prst="rect">
            <a:avLst/>
          </a:prstGeom>
        </p:spPr>
        <p:txBody>
          <a:bodyPr anchorCtr="0" anchor="ctr" bIns="91425" lIns="91425" spcFirstLastPara="1" rIns="91425" wrap="square" tIns="91425">
            <a:normAutofit/>
          </a:bodyPr>
          <a:lstStyle>
            <a:lvl1pPr lvl="0" rtl="0">
              <a:spcBef>
                <a:spcPts val="0"/>
              </a:spcBef>
              <a:spcAft>
                <a:spcPts val="0"/>
              </a:spcAft>
              <a:buSzPts val="2900"/>
              <a:buNone/>
              <a:defRPr sz="29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4" name="Google Shape;14;p3"/>
          <p:cNvSpPr txBox="1"/>
          <p:nvPr>
            <p:ph idx="1" type="subTitle"/>
          </p:nvPr>
        </p:nvSpPr>
        <p:spPr>
          <a:xfrm>
            <a:off x="5823700" y="4325722"/>
            <a:ext cx="2995800" cy="6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62" name="Shape 62"/>
        <p:cNvGrpSpPr/>
        <p:nvPr/>
      </p:nvGrpSpPr>
      <p:grpSpPr>
        <a:xfrm>
          <a:off x="0" y="0"/>
          <a:ext cx="0" cy="0"/>
          <a:chOff x="0" y="0"/>
          <a:chExt cx="0" cy="0"/>
        </a:xfrm>
      </p:grpSpPr>
      <p:sp>
        <p:nvSpPr>
          <p:cNvPr id="63" name="Google Shape;63;p21"/>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21"/>
          <p:cNvSpPr txBox="1"/>
          <p:nvPr>
            <p:ph type="title"/>
          </p:nvPr>
        </p:nvSpPr>
        <p:spPr>
          <a:xfrm>
            <a:off x="311700" y="555600"/>
            <a:ext cx="37062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66" name="Google Shape;66;p21"/>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67" name="Shape 67"/>
        <p:cNvGrpSpPr/>
        <p:nvPr/>
      </p:nvGrpSpPr>
      <p:grpSpPr>
        <a:xfrm>
          <a:off x="0" y="0"/>
          <a:ext cx="0" cy="0"/>
          <a:chOff x="0" y="0"/>
          <a:chExt cx="0" cy="0"/>
        </a:xfrm>
      </p:grpSpPr>
      <p:sp>
        <p:nvSpPr>
          <p:cNvPr id="68" name="Google Shape;68;p22"/>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22"/>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9000"/>
              <a:buNone/>
              <a:defRPr sz="90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1" name="Google Shape;71;p22"/>
          <p:cNvSpPr txBox="1"/>
          <p:nvPr>
            <p:ph idx="2" type="title"/>
          </p:nvPr>
        </p:nvSpPr>
        <p:spPr>
          <a:xfrm>
            <a:off x="311700" y="125722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None/>
              <a:defRPr>
                <a:solidFill>
                  <a:srgbClr val="5F6368"/>
                </a:solidFill>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72" name="Google Shape;72;p22"/>
          <p:cNvSpPr txBox="1"/>
          <p:nvPr>
            <p:ph idx="3" type="title"/>
          </p:nvPr>
        </p:nvSpPr>
        <p:spPr>
          <a:xfrm>
            <a:off x="311700" y="330247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None/>
              <a:defRPr>
                <a:solidFill>
                  <a:srgbClr val="5F6368"/>
                </a:solidFill>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pic>
        <p:nvPicPr>
          <p:cNvPr id="73" name="Google Shape;73;p22"/>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23"/>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76" name="Google Shape;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23"/>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None/>
              <a:defRPr>
                <a:solidFill>
                  <a:srgbClr val="5F6368"/>
                </a:solidFill>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p:txBody>
      </p:sp>
      <p:sp>
        <p:nvSpPr>
          <p:cNvPr id="78" name="Google Shape;78;p23"/>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None/>
              <a:defRPr>
                <a:solidFill>
                  <a:srgbClr val="5F6368"/>
                </a:solidFill>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79" name="Google Shape;79;p23"/>
          <p:cNvPicPr preferRelativeResize="0"/>
          <p:nvPr/>
        </p:nvPicPr>
        <p:blipFill>
          <a:blip r:embed="rId2">
            <a:alphaModFix/>
          </a:blip>
          <a:stretch>
            <a:fillRect/>
          </a:stretch>
        </p:blipFill>
        <p:spPr>
          <a:xfrm>
            <a:off x="394000" y="4648435"/>
            <a:ext cx="1076817" cy="21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 Green">
  <p:cSld name="CUSTOM_10">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53900" y="2375750"/>
            <a:ext cx="4598700" cy="1563600"/>
          </a:xfrm>
          <a:prstGeom prst="rect">
            <a:avLst/>
          </a:prstGeom>
        </p:spPr>
        <p:txBody>
          <a:bodyPr anchorCtr="0" anchor="ctr" bIns="91425" lIns="91425" spcFirstLastPara="1" rIns="91425" wrap="square" tIns="91425">
            <a:normAutofit/>
          </a:bodyPr>
          <a:lstStyle>
            <a:lvl1pPr lvl="0" rtl="0">
              <a:spcBef>
                <a:spcPts val="0"/>
              </a:spcBef>
              <a:spcAft>
                <a:spcPts val="0"/>
              </a:spcAft>
              <a:buSzPts val="2900"/>
              <a:buNone/>
              <a:defRPr sz="29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7" name="Google Shape;17;p4"/>
          <p:cNvSpPr txBox="1"/>
          <p:nvPr>
            <p:ph idx="1" type="subTitle"/>
          </p:nvPr>
        </p:nvSpPr>
        <p:spPr>
          <a:xfrm>
            <a:off x="5823700" y="4325722"/>
            <a:ext cx="2995800" cy="6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 Red">
  <p:cSld name="CUSTOM_1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53900" y="2375750"/>
            <a:ext cx="4598700" cy="1563600"/>
          </a:xfrm>
          <a:prstGeom prst="rect">
            <a:avLst/>
          </a:prstGeom>
        </p:spPr>
        <p:txBody>
          <a:bodyPr anchorCtr="0" anchor="ctr" bIns="91425" lIns="91425" spcFirstLastPara="1" rIns="91425" wrap="square" tIns="91425">
            <a:normAutofit/>
          </a:bodyPr>
          <a:lstStyle>
            <a:lvl1pPr lvl="0" rtl="0">
              <a:spcBef>
                <a:spcPts val="0"/>
              </a:spcBef>
              <a:spcAft>
                <a:spcPts val="0"/>
              </a:spcAft>
              <a:buSzPts val="2900"/>
              <a:buNone/>
              <a:defRPr sz="2900"/>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20" name="Google Shape;20;p5"/>
          <p:cNvSpPr txBox="1"/>
          <p:nvPr>
            <p:ph idx="1" type="subTitle"/>
          </p:nvPr>
        </p:nvSpPr>
        <p:spPr>
          <a:xfrm>
            <a:off x="5823700" y="4325722"/>
            <a:ext cx="2995800" cy="6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3561240" y="1582253"/>
            <a:ext cx="46698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2">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txBox="1"/>
          <p:nvPr>
            <p:ph type="title"/>
          </p:nvPr>
        </p:nvSpPr>
        <p:spPr>
          <a:xfrm>
            <a:off x="3561240" y="1582253"/>
            <a:ext cx="46698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3">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8"/>
          <p:cNvSpPr txBox="1"/>
          <p:nvPr>
            <p:ph type="title"/>
          </p:nvPr>
        </p:nvSpPr>
        <p:spPr>
          <a:xfrm>
            <a:off x="3561240" y="1582253"/>
            <a:ext cx="46698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4">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9"/>
          <p:cNvSpPr txBox="1"/>
          <p:nvPr>
            <p:ph type="title"/>
          </p:nvPr>
        </p:nvSpPr>
        <p:spPr>
          <a:xfrm>
            <a:off x="3561240" y="1582253"/>
            <a:ext cx="4669800" cy="22851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p:cSld name="CUSTOM_5">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0"/>
          <p:cNvSpPr txBox="1"/>
          <p:nvPr>
            <p:ph type="title"/>
          </p:nvPr>
        </p:nvSpPr>
        <p:spPr>
          <a:xfrm>
            <a:off x="794975" y="2071150"/>
            <a:ext cx="7114800" cy="17592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hyperlink" Target="https://twitter.com/KamashStivec" TargetMode="External"/><Relationship Id="rId6" Type="http://schemas.openxmlformats.org/officeDocument/2006/relationships/hyperlink" Target="https://github.com/Stephen-Kama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25"/>
          <p:cNvPicPr preferRelativeResize="0"/>
          <p:nvPr/>
        </p:nvPicPr>
        <p:blipFill rotWithShape="1">
          <a:blip r:embed="rId3">
            <a:alphaModFix/>
          </a:blip>
          <a:srcRect b="40849" l="9230" r="9230" t="26085"/>
          <a:stretch/>
        </p:blipFill>
        <p:spPr>
          <a:xfrm>
            <a:off x="413825" y="4436622"/>
            <a:ext cx="3041649" cy="285600"/>
          </a:xfrm>
          <a:prstGeom prst="rect">
            <a:avLst/>
          </a:prstGeom>
          <a:noFill/>
          <a:ln>
            <a:noFill/>
          </a:ln>
        </p:spPr>
      </p:pic>
      <p:sp>
        <p:nvSpPr>
          <p:cNvPr id="87" name="Google Shape;87;p25"/>
          <p:cNvSpPr txBox="1"/>
          <p:nvPr/>
        </p:nvSpPr>
        <p:spPr>
          <a:xfrm>
            <a:off x="978183" y="4713997"/>
            <a:ext cx="2410200" cy="1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50">
                <a:solidFill>
                  <a:srgbClr val="202124"/>
                </a:solidFill>
                <a:latin typeface="Google Sans"/>
                <a:ea typeface="Google Sans"/>
                <a:cs typeface="Google Sans"/>
                <a:sym typeface="Google Sans"/>
              </a:rPr>
              <a:t>Nairobi</a:t>
            </a:r>
            <a:endParaRPr sz="1050">
              <a:solidFill>
                <a:srgbClr val="202124"/>
              </a:solidFill>
              <a:latin typeface="Google Sans"/>
              <a:ea typeface="Google Sans"/>
              <a:cs typeface="Google Sans"/>
              <a:sym typeface="Google Sans"/>
            </a:endParaRPr>
          </a:p>
        </p:txBody>
      </p:sp>
      <p:sp>
        <p:nvSpPr>
          <p:cNvPr id="88" name="Google Shape;88;p25"/>
          <p:cNvSpPr txBox="1"/>
          <p:nvPr>
            <p:ph idx="1" type="subTitle"/>
          </p:nvPr>
        </p:nvSpPr>
        <p:spPr>
          <a:xfrm>
            <a:off x="5823700" y="4325722"/>
            <a:ext cx="2995800" cy="64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Stephen </a:t>
            </a:r>
            <a:r>
              <a:rPr lang="en" sz="1400">
                <a:solidFill>
                  <a:schemeClr val="lt2"/>
                </a:solidFill>
              </a:rPr>
              <a:t> </a:t>
            </a:r>
            <a:r>
              <a:rPr lang="en"/>
              <a:t>Kamau</a:t>
            </a:r>
            <a:br>
              <a:rPr lang="en" sz="1400">
                <a:solidFill>
                  <a:schemeClr val="lt2"/>
                </a:solidFill>
              </a:rPr>
            </a:br>
            <a:r>
              <a:rPr lang="en"/>
              <a:t>ML Engineer,</a:t>
            </a:r>
            <a:r>
              <a:rPr lang="en" sz="1400">
                <a:solidFill>
                  <a:schemeClr val="lt2"/>
                </a:solidFill>
              </a:rPr>
              <a:t> </a:t>
            </a:r>
            <a:r>
              <a:rPr lang="en"/>
              <a:t>Kenya</a:t>
            </a:r>
            <a:endParaRPr sz="1400">
              <a:solidFill>
                <a:schemeClr val="lt2"/>
              </a:solidFill>
            </a:endParaRPr>
          </a:p>
        </p:txBody>
      </p:sp>
      <p:sp>
        <p:nvSpPr>
          <p:cNvPr id="89" name="Google Shape;89;p25"/>
          <p:cNvSpPr txBox="1"/>
          <p:nvPr>
            <p:ph type="title"/>
          </p:nvPr>
        </p:nvSpPr>
        <p:spPr>
          <a:xfrm>
            <a:off x="453900" y="2375750"/>
            <a:ext cx="4598700" cy="156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Object Detection with  Yolo Model.</a:t>
            </a:r>
            <a:endParaRPr b="1"/>
          </a:p>
        </p:txBody>
      </p:sp>
      <p:pic>
        <p:nvPicPr>
          <p:cNvPr id="90" name="Google Shape;90;p25"/>
          <p:cNvPicPr preferRelativeResize="0"/>
          <p:nvPr/>
        </p:nvPicPr>
        <p:blipFill>
          <a:blip r:embed="rId4">
            <a:alphaModFix/>
          </a:blip>
          <a:stretch>
            <a:fillRect/>
          </a:stretch>
        </p:blipFill>
        <p:spPr>
          <a:xfrm>
            <a:off x="5657850" y="0"/>
            <a:ext cx="3217974" cy="41675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4"/>
          <p:cNvSpPr txBox="1"/>
          <p:nvPr>
            <p:ph type="title"/>
          </p:nvPr>
        </p:nvSpPr>
        <p:spPr>
          <a:xfrm>
            <a:off x="3561250" y="1252900"/>
            <a:ext cx="4984800" cy="243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755"/>
              <a:t>Real-Time Fire Detection With YOLO.</a:t>
            </a:r>
            <a:endParaRPr sz="3755"/>
          </a:p>
        </p:txBody>
      </p:sp>
      <p:sp>
        <p:nvSpPr>
          <p:cNvPr id="152" name="Google Shape;152;p34"/>
          <p:cNvSpPr txBox="1"/>
          <p:nvPr/>
        </p:nvSpPr>
        <p:spPr>
          <a:xfrm>
            <a:off x="3705950" y="3560875"/>
            <a:ext cx="41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Presenter: Stephen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5"/>
          <p:cNvSpPr txBox="1"/>
          <p:nvPr>
            <p:ph type="title"/>
          </p:nvPr>
        </p:nvSpPr>
        <p:spPr>
          <a:xfrm>
            <a:off x="834525" y="1596375"/>
            <a:ext cx="7114800" cy="175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pic>
        <p:nvPicPr>
          <p:cNvPr descr="Google Shape;594;p28" id="158" name="Google Shape;158;p35"/>
          <p:cNvPicPr preferRelativeResize="0"/>
          <p:nvPr/>
        </p:nvPicPr>
        <p:blipFill rotWithShape="1">
          <a:blip r:embed="rId3">
            <a:alphaModFix/>
          </a:blip>
          <a:srcRect b="0" l="59" r="59" t="0"/>
          <a:stretch/>
        </p:blipFill>
        <p:spPr>
          <a:xfrm>
            <a:off x="901700" y="4012529"/>
            <a:ext cx="367327" cy="367324"/>
          </a:xfrm>
          <a:prstGeom prst="rect">
            <a:avLst/>
          </a:prstGeom>
          <a:noFill/>
          <a:ln>
            <a:noFill/>
          </a:ln>
        </p:spPr>
      </p:pic>
      <p:pic>
        <p:nvPicPr>
          <p:cNvPr descr="Google Shape;591;p28" id="159" name="Google Shape;159;p35"/>
          <p:cNvPicPr preferRelativeResize="0"/>
          <p:nvPr/>
        </p:nvPicPr>
        <p:blipFill rotWithShape="1">
          <a:blip r:embed="rId4">
            <a:alphaModFix/>
          </a:blip>
          <a:srcRect b="0" l="0" r="0" t="0"/>
          <a:stretch/>
        </p:blipFill>
        <p:spPr>
          <a:xfrm>
            <a:off x="901700" y="3355566"/>
            <a:ext cx="367324" cy="367324"/>
          </a:xfrm>
          <a:prstGeom prst="rect">
            <a:avLst/>
          </a:prstGeom>
          <a:noFill/>
          <a:ln>
            <a:noFill/>
          </a:ln>
        </p:spPr>
      </p:pic>
      <p:sp>
        <p:nvSpPr>
          <p:cNvPr id="160" name="Google Shape;160;p35"/>
          <p:cNvSpPr txBox="1"/>
          <p:nvPr/>
        </p:nvSpPr>
        <p:spPr>
          <a:xfrm>
            <a:off x="1661750" y="3376250"/>
            <a:ext cx="30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Google Sans"/>
                <a:ea typeface="Google Sans"/>
                <a:cs typeface="Google Sans"/>
                <a:sym typeface="Google Sans"/>
                <a:hlinkClick r:id="rId5"/>
              </a:rPr>
              <a:t>https://twitter.com/KamashStivec</a:t>
            </a:r>
            <a:endParaRPr>
              <a:latin typeface="Google Sans"/>
              <a:ea typeface="Google Sans"/>
              <a:cs typeface="Google Sans"/>
              <a:sym typeface="Google Sans"/>
            </a:endParaRPr>
          </a:p>
        </p:txBody>
      </p:sp>
      <p:sp>
        <p:nvSpPr>
          <p:cNvPr id="161" name="Google Shape;161;p35"/>
          <p:cNvSpPr txBox="1"/>
          <p:nvPr/>
        </p:nvSpPr>
        <p:spPr>
          <a:xfrm>
            <a:off x="1727700" y="3956550"/>
            <a:ext cx="32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Google Sans"/>
                <a:ea typeface="Google Sans"/>
                <a:cs typeface="Google Sans"/>
                <a:sym typeface="Google Sans"/>
                <a:hlinkClick r:id="rId6"/>
              </a:rPr>
              <a:t>https://github.com/Stephen-Kamau</a:t>
            </a:r>
            <a:endParaRPr>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6"/>
          <p:cNvSpPr txBox="1"/>
          <p:nvPr>
            <p:ph type="title"/>
          </p:nvPr>
        </p:nvSpPr>
        <p:spPr>
          <a:xfrm>
            <a:off x="448400" y="1052075"/>
            <a:ext cx="4510500" cy="369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404040"/>
              </a:buClr>
              <a:buSzPts val="1800"/>
              <a:buFont typeface="Arial"/>
              <a:buChar char="●"/>
            </a:pPr>
            <a:r>
              <a:rPr lang="en" sz="1800">
                <a:solidFill>
                  <a:srgbClr val="404040"/>
                </a:solidFill>
                <a:highlight>
                  <a:schemeClr val="lt1"/>
                </a:highlight>
                <a:latin typeface="Arial"/>
                <a:ea typeface="Arial"/>
                <a:cs typeface="Arial"/>
                <a:sym typeface="Arial"/>
              </a:rPr>
              <a:t>It is a</a:t>
            </a:r>
            <a:r>
              <a:rPr lang="en" sz="1800">
                <a:solidFill>
                  <a:srgbClr val="404040"/>
                </a:solidFill>
                <a:highlight>
                  <a:schemeClr val="lt1"/>
                </a:highlight>
                <a:latin typeface="Arial"/>
                <a:ea typeface="Arial"/>
                <a:cs typeface="Arial"/>
                <a:sym typeface="Arial"/>
              </a:rPr>
              <a:t> cutting edge Real-time object detection algorithm.</a:t>
            </a:r>
            <a:endParaRPr sz="1800">
              <a:solidFill>
                <a:srgbClr val="404040"/>
              </a:solidFill>
              <a:highlight>
                <a:srgbClr val="FFFFFF"/>
              </a:highlight>
              <a:latin typeface="Arial"/>
              <a:ea typeface="Arial"/>
              <a:cs typeface="Arial"/>
              <a:sym typeface="Arial"/>
            </a:endParaRPr>
          </a:p>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You Only Look Once(YOLO), requires only a single forward propagation through a neural network to detect objects hence the name. </a:t>
            </a:r>
            <a:endParaRPr sz="1800">
              <a:solidFill>
                <a:srgbClr val="404040"/>
              </a:solidFill>
              <a:highlight>
                <a:srgbClr val="FFFFFF"/>
              </a:highlight>
              <a:latin typeface="Arial"/>
              <a:ea typeface="Arial"/>
              <a:cs typeface="Arial"/>
              <a:sym typeface="Arial"/>
            </a:endParaRPr>
          </a:p>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It makes predictions of bounding boxes and class probabilities all at once.</a:t>
            </a:r>
            <a:endParaRPr sz="1800">
              <a:solidFill>
                <a:srgbClr val="404040"/>
              </a:solidFill>
              <a:highlight>
                <a:srgbClr val="FFFFFF"/>
              </a:highlight>
              <a:latin typeface="Arial"/>
              <a:ea typeface="Arial"/>
              <a:cs typeface="Arial"/>
              <a:sym typeface="Arial"/>
            </a:endParaRPr>
          </a:p>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It is fast and can run as high as 45FPS.</a:t>
            </a:r>
            <a:endParaRPr sz="1800">
              <a:solidFill>
                <a:srgbClr val="40404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800"/>
          </a:p>
        </p:txBody>
      </p:sp>
      <p:sp>
        <p:nvSpPr>
          <p:cNvPr id="96" name="Google Shape;96;p26"/>
          <p:cNvSpPr txBox="1"/>
          <p:nvPr/>
        </p:nvSpPr>
        <p:spPr>
          <a:xfrm>
            <a:off x="1028700" y="646225"/>
            <a:ext cx="287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Google Sans"/>
                <a:ea typeface="Google Sans"/>
                <a:cs typeface="Google Sans"/>
                <a:sym typeface="Google Sans"/>
              </a:rPr>
              <a:t>What is Yolo?</a:t>
            </a:r>
            <a:endParaRPr b="1" sz="2300">
              <a:latin typeface="Google Sans"/>
              <a:ea typeface="Google Sans"/>
              <a:cs typeface="Google Sans"/>
              <a:sym typeface="Google Sans"/>
            </a:endParaRPr>
          </a:p>
        </p:txBody>
      </p:sp>
      <p:pic>
        <p:nvPicPr>
          <p:cNvPr id="97" name="Google Shape;97;p26"/>
          <p:cNvPicPr preferRelativeResize="0"/>
          <p:nvPr/>
        </p:nvPicPr>
        <p:blipFill>
          <a:blip r:embed="rId3">
            <a:alphaModFix/>
          </a:blip>
          <a:stretch>
            <a:fillRect/>
          </a:stretch>
        </p:blipFill>
        <p:spPr>
          <a:xfrm>
            <a:off x="5863050" y="930525"/>
            <a:ext cx="28575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7"/>
          <p:cNvSpPr txBox="1"/>
          <p:nvPr>
            <p:ph type="title"/>
          </p:nvPr>
        </p:nvSpPr>
        <p:spPr>
          <a:xfrm>
            <a:off x="659425" y="1740875"/>
            <a:ext cx="7715400" cy="3099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Prior detection systems repurpose classifiers or localizers to perform detection. They apply the model to an image at multiple locations and scales. High scoring regions of the image are considered detections.</a:t>
            </a:r>
            <a:endParaRPr sz="1400"/>
          </a:p>
          <a:p>
            <a:pPr indent="-317500" lvl="0" marL="457200" rtl="0" algn="l">
              <a:spcBef>
                <a:spcPts val="0"/>
              </a:spcBef>
              <a:spcAft>
                <a:spcPts val="0"/>
              </a:spcAft>
              <a:buSzPts val="1400"/>
              <a:buChar char="●"/>
            </a:pPr>
            <a:r>
              <a:rPr lang="en" sz="1400"/>
              <a:t>We use a totally different approach in Yolo. We apply a single neural network to the full image. This network divides the image into regions and predicts bounding boxes and probabilities for each region. These bounding boxes are weighted by the predicted probabilities.</a:t>
            </a:r>
            <a:endParaRPr sz="1400"/>
          </a:p>
          <a:p>
            <a:pPr indent="-317500" lvl="0" marL="457200" rtl="0" algn="l">
              <a:spcBef>
                <a:spcPts val="0"/>
              </a:spcBef>
              <a:spcAft>
                <a:spcPts val="0"/>
              </a:spcAft>
              <a:buSzPts val="1400"/>
              <a:buChar char="●"/>
            </a:pPr>
            <a:r>
              <a:rPr lang="en" sz="1400"/>
              <a:t>It looks at the whole image at test time so its predictions are informed by global context in the image. It also makes predictions with a single network evaluation unlike systems where you need to evaluate several times.</a:t>
            </a:r>
            <a:endParaRPr sz="1400"/>
          </a:p>
          <a:p>
            <a:pPr indent="-317500" lvl="0" marL="457200" rtl="0" algn="l">
              <a:spcBef>
                <a:spcPts val="0"/>
              </a:spcBef>
              <a:spcAft>
                <a:spcPts val="0"/>
              </a:spcAft>
              <a:buSzPts val="1400"/>
              <a:buChar char="●"/>
            </a:pPr>
            <a:r>
              <a:rPr lang="en" sz="1400"/>
              <a:t>It uses 3 techniques for detection i.e </a:t>
            </a:r>
            <a:endParaRPr sz="1400"/>
          </a:p>
          <a:p>
            <a:pPr indent="-317500" lvl="1" marL="914400" rtl="0" algn="l">
              <a:spcBef>
                <a:spcPts val="0"/>
              </a:spcBef>
              <a:spcAft>
                <a:spcPts val="0"/>
              </a:spcAft>
              <a:buSzPts val="1400"/>
              <a:buChar char="○"/>
            </a:pPr>
            <a:r>
              <a:rPr lang="en" sz="1400"/>
              <a:t>Residual blocks (Creating an S * S grid from the image)</a:t>
            </a:r>
            <a:endParaRPr sz="1400"/>
          </a:p>
          <a:p>
            <a:pPr indent="-317500" lvl="1" marL="914400" rtl="0" algn="l">
              <a:spcBef>
                <a:spcPts val="0"/>
              </a:spcBef>
              <a:spcAft>
                <a:spcPts val="0"/>
              </a:spcAft>
              <a:buSzPts val="1400"/>
              <a:buChar char="○"/>
            </a:pPr>
            <a:r>
              <a:rPr lang="en" sz="1400"/>
              <a:t>Bounding box regression (predict the height, width, center, and class of objects)</a:t>
            </a:r>
            <a:endParaRPr sz="1400"/>
          </a:p>
          <a:p>
            <a:pPr indent="-317500" lvl="1" marL="914400" rtl="0" algn="l">
              <a:spcBef>
                <a:spcPts val="0"/>
              </a:spcBef>
              <a:spcAft>
                <a:spcPts val="0"/>
              </a:spcAft>
              <a:buSzPts val="1400"/>
              <a:buChar char="○"/>
            </a:pPr>
            <a:r>
              <a:rPr lang="en" sz="1400"/>
              <a:t>Intersection Over Union (IOU) - To check how bbox overlaps and get the best fit.</a:t>
            </a:r>
            <a:endParaRPr sz="1500"/>
          </a:p>
        </p:txBody>
      </p:sp>
      <p:sp>
        <p:nvSpPr>
          <p:cNvPr id="103" name="Google Shape;103;p27"/>
          <p:cNvSpPr txBox="1"/>
          <p:nvPr/>
        </p:nvSpPr>
        <p:spPr>
          <a:xfrm>
            <a:off x="659425" y="1041875"/>
            <a:ext cx="6844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Google Sans"/>
                <a:ea typeface="Google Sans"/>
                <a:cs typeface="Google Sans"/>
                <a:sym typeface="Google Sans"/>
              </a:rPr>
              <a:t>How Does It Work?</a:t>
            </a:r>
            <a:endParaRPr b="1" sz="2700">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8"/>
          <p:cNvSpPr txBox="1"/>
          <p:nvPr>
            <p:ph type="title"/>
          </p:nvPr>
        </p:nvSpPr>
        <p:spPr>
          <a:xfrm>
            <a:off x="646225" y="1754075"/>
            <a:ext cx="4312800" cy="28092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404040"/>
              </a:buClr>
              <a:buSzPts val="2400"/>
              <a:buFont typeface="Arial"/>
              <a:buChar char="●"/>
            </a:pPr>
            <a:r>
              <a:rPr lang="en" sz="2400">
                <a:solidFill>
                  <a:srgbClr val="404040"/>
                </a:solidFill>
                <a:highlight>
                  <a:srgbClr val="FFFFFF"/>
                </a:highlight>
                <a:latin typeface="Arial"/>
                <a:ea typeface="Arial"/>
                <a:cs typeface="Arial"/>
                <a:sym typeface="Arial"/>
              </a:rPr>
              <a:t>The image is divided </a:t>
            </a:r>
            <a:r>
              <a:rPr lang="en" sz="2400">
                <a:solidFill>
                  <a:srgbClr val="404040"/>
                </a:solidFill>
                <a:highlight>
                  <a:srgbClr val="FFFFFF"/>
                </a:highlight>
                <a:latin typeface="Arial"/>
                <a:ea typeface="Arial"/>
                <a:cs typeface="Arial"/>
                <a:sym typeface="Arial"/>
              </a:rPr>
              <a:t>into</a:t>
            </a:r>
            <a:r>
              <a:rPr lang="en" sz="2400">
                <a:solidFill>
                  <a:srgbClr val="404040"/>
                </a:solidFill>
                <a:highlight>
                  <a:srgbClr val="FFFFFF"/>
                </a:highlight>
                <a:latin typeface="Arial"/>
                <a:ea typeface="Arial"/>
                <a:cs typeface="Arial"/>
                <a:sym typeface="Arial"/>
              </a:rPr>
              <a:t> a grid of S * S of equal dimension.</a:t>
            </a:r>
            <a:endParaRPr sz="2400">
              <a:solidFill>
                <a:srgbClr val="404040"/>
              </a:solidFill>
              <a:highlight>
                <a:srgbClr val="FFFFFF"/>
              </a:highlight>
              <a:latin typeface="Arial"/>
              <a:ea typeface="Arial"/>
              <a:cs typeface="Arial"/>
              <a:sym typeface="Arial"/>
            </a:endParaRPr>
          </a:p>
          <a:p>
            <a:pPr indent="-381000" lvl="0" marL="457200" rtl="0" algn="l">
              <a:spcBef>
                <a:spcPts val="0"/>
              </a:spcBef>
              <a:spcAft>
                <a:spcPts val="0"/>
              </a:spcAft>
              <a:buClr>
                <a:srgbClr val="404040"/>
              </a:buClr>
              <a:buSzPts val="2400"/>
              <a:buFont typeface="Arial"/>
              <a:buChar char="●"/>
            </a:pPr>
            <a:r>
              <a:rPr lang="en" sz="2400">
                <a:solidFill>
                  <a:srgbClr val="404040"/>
                </a:solidFill>
                <a:highlight>
                  <a:srgbClr val="FFFFFF"/>
                </a:highlight>
                <a:latin typeface="Arial"/>
                <a:ea typeface="Arial"/>
                <a:cs typeface="Arial"/>
                <a:sym typeface="Arial"/>
              </a:rPr>
              <a:t>Each grid is responsible for detecting Objects within them.</a:t>
            </a:r>
            <a:endParaRPr sz="2400"/>
          </a:p>
        </p:txBody>
      </p:sp>
      <p:sp>
        <p:nvSpPr>
          <p:cNvPr id="109" name="Google Shape;109;p28"/>
          <p:cNvSpPr txBox="1"/>
          <p:nvPr/>
        </p:nvSpPr>
        <p:spPr>
          <a:xfrm>
            <a:off x="764925" y="646225"/>
            <a:ext cx="371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Google Sans"/>
                <a:ea typeface="Google Sans"/>
                <a:cs typeface="Google Sans"/>
                <a:sym typeface="Google Sans"/>
              </a:rPr>
              <a:t>Residual blocks</a:t>
            </a:r>
            <a:r>
              <a:rPr b="1" lang="en" sz="2200">
                <a:latin typeface="Google Sans"/>
                <a:ea typeface="Google Sans"/>
                <a:cs typeface="Google Sans"/>
                <a:sym typeface="Google Sans"/>
              </a:rPr>
              <a:t>   Process?</a:t>
            </a:r>
            <a:endParaRPr b="1" sz="2200">
              <a:latin typeface="Google Sans"/>
              <a:ea typeface="Google Sans"/>
              <a:cs typeface="Google Sans"/>
              <a:sym typeface="Google Sans"/>
            </a:endParaRPr>
          </a:p>
        </p:txBody>
      </p:sp>
      <p:pic>
        <p:nvPicPr>
          <p:cNvPr id="110" name="Google Shape;110;p28"/>
          <p:cNvPicPr preferRelativeResize="0"/>
          <p:nvPr/>
        </p:nvPicPr>
        <p:blipFill>
          <a:blip r:embed="rId3">
            <a:alphaModFix/>
          </a:blip>
          <a:stretch>
            <a:fillRect/>
          </a:stretch>
        </p:blipFill>
        <p:spPr>
          <a:xfrm>
            <a:off x="5263825" y="0"/>
            <a:ext cx="388017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9"/>
          <p:cNvSpPr txBox="1"/>
          <p:nvPr>
            <p:ph type="title"/>
          </p:nvPr>
        </p:nvSpPr>
        <p:spPr>
          <a:xfrm>
            <a:off x="646225" y="1292475"/>
            <a:ext cx="4312800" cy="3270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A bounding box is an outline that highlights an object in an image.</a:t>
            </a:r>
            <a:endParaRPr sz="1800">
              <a:solidFill>
                <a:srgbClr val="404040"/>
              </a:solidFill>
              <a:highlight>
                <a:srgbClr val="FFFFFF"/>
              </a:highlight>
              <a:latin typeface="Arial"/>
              <a:ea typeface="Arial"/>
              <a:cs typeface="Arial"/>
              <a:sym typeface="Arial"/>
            </a:endParaRPr>
          </a:p>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Every bounding box in the image consists of the following attributes; Width (bw), Height (bh), Class Label </a:t>
            </a:r>
            <a:r>
              <a:rPr lang="en" sz="1800">
                <a:solidFill>
                  <a:srgbClr val="404040"/>
                </a:solidFill>
                <a:highlight>
                  <a:srgbClr val="FFFFFF"/>
                </a:highlight>
                <a:latin typeface="Arial"/>
                <a:ea typeface="Arial"/>
                <a:cs typeface="Arial"/>
                <a:sym typeface="Arial"/>
              </a:rPr>
              <a:t>(c)</a:t>
            </a:r>
            <a:r>
              <a:rPr lang="en" sz="1800">
                <a:solidFill>
                  <a:srgbClr val="404040"/>
                </a:solidFill>
                <a:highlight>
                  <a:srgbClr val="FFFFFF"/>
                </a:highlight>
                <a:latin typeface="Arial"/>
                <a:ea typeface="Arial"/>
                <a:cs typeface="Arial"/>
                <a:sym typeface="Arial"/>
              </a:rPr>
              <a:t>  and  Bounding box center (bx,by).</a:t>
            </a:r>
            <a:endParaRPr sz="1800">
              <a:solidFill>
                <a:srgbClr val="404040"/>
              </a:solidFill>
              <a:highlight>
                <a:srgbClr val="FFFFFF"/>
              </a:highlight>
              <a:latin typeface="Arial"/>
              <a:ea typeface="Arial"/>
              <a:cs typeface="Arial"/>
              <a:sym typeface="Arial"/>
            </a:endParaRPr>
          </a:p>
          <a:p>
            <a:pPr indent="-342900" lvl="0" marL="457200" rtl="0" algn="l">
              <a:spcBef>
                <a:spcPts val="0"/>
              </a:spcBef>
              <a:spcAft>
                <a:spcPts val="0"/>
              </a:spcAft>
              <a:buClr>
                <a:srgbClr val="404040"/>
              </a:buClr>
              <a:buSzPts val="1800"/>
              <a:buFont typeface="Arial"/>
              <a:buChar char="●"/>
            </a:pPr>
            <a:r>
              <a:rPr lang="en" sz="1800">
                <a:solidFill>
                  <a:srgbClr val="404040"/>
                </a:solidFill>
                <a:highlight>
                  <a:srgbClr val="FFFFFF"/>
                </a:highlight>
                <a:latin typeface="Arial"/>
                <a:ea typeface="Arial"/>
                <a:cs typeface="Arial"/>
                <a:sym typeface="Arial"/>
              </a:rPr>
              <a:t>A single Bbox regression is used to predict the height, width, center, and class of objects. </a:t>
            </a:r>
            <a:endParaRPr sz="1800">
              <a:solidFill>
                <a:srgbClr val="404040"/>
              </a:solidFill>
              <a:highlight>
                <a:srgbClr val="FFFFFF"/>
              </a:highlight>
              <a:latin typeface="Arial"/>
              <a:ea typeface="Arial"/>
              <a:cs typeface="Arial"/>
              <a:sym typeface="Arial"/>
            </a:endParaRPr>
          </a:p>
        </p:txBody>
      </p:sp>
      <p:sp>
        <p:nvSpPr>
          <p:cNvPr id="116" name="Google Shape;116;p29"/>
          <p:cNvSpPr txBox="1"/>
          <p:nvPr/>
        </p:nvSpPr>
        <p:spPr>
          <a:xfrm>
            <a:off x="764925" y="646225"/>
            <a:ext cx="371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Google Sans"/>
                <a:ea typeface="Google Sans"/>
                <a:cs typeface="Google Sans"/>
                <a:sym typeface="Google Sans"/>
              </a:rPr>
              <a:t>Bounding box regression</a:t>
            </a:r>
            <a:r>
              <a:rPr b="1" lang="en" sz="2200">
                <a:latin typeface="Google Sans"/>
                <a:ea typeface="Google Sans"/>
                <a:cs typeface="Google Sans"/>
                <a:sym typeface="Google Sans"/>
              </a:rPr>
              <a:t>?</a:t>
            </a:r>
            <a:endParaRPr b="1" sz="2200">
              <a:latin typeface="Google Sans"/>
              <a:ea typeface="Google Sans"/>
              <a:cs typeface="Google Sans"/>
              <a:sym typeface="Google Sans"/>
            </a:endParaRPr>
          </a:p>
        </p:txBody>
      </p:sp>
      <p:pic>
        <p:nvPicPr>
          <p:cNvPr id="117" name="Google Shape;117;p29"/>
          <p:cNvPicPr preferRelativeResize="0"/>
          <p:nvPr/>
        </p:nvPicPr>
        <p:blipFill rotWithShape="1">
          <a:blip r:embed="rId3">
            <a:alphaModFix/>
          </a:blip>
          <a:srcRect b="0" l="56782" r="0" t="0"/>
          <a:stretch/>
        </p:blipFill>
        <p:spPr>
          <a:xfrm>
            <a:off x="6096400" y="2691175"/>
            <a:ext cx="2679400" cy="2609600"/>
          </a:xfrm>
          <a:prstGeom prst="rect">
            <a:avLst/>
          </a:prstGeom>
          <a:noFill/>
          <a:ln>
            <a:noFill/>
          </a:ln>
        </p:spPr>
      </p:pic>
      <p:pic>
        <p:nvPicPr>
          <p:cNvPr id="118" name="Google Shape;118;p29"/>
          <p:cNvPicPr preferRelativeResize="0"/>
          <p:nvPr/>
        </p:nvPicPr>
        <p:blipFill rotWithShape="1">
          <a:blip r:embed="rId3">
            <a:alphaModFix/>
          </a:blip>
          <a:srcRect b="0" l="0" r="52796" t="0"/>
          <a:stretch/>
        </p:blipFill>
        <p:spPr>
          <a:xfrm>
            <a:off x="5165468" y="-528275"/>
            <a:ext cx="3610324" cy="321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txBox="1"/>
          <p:nvPr>
            <p:ph type="title"/>
          </p:nvPr>
        </p:nvSpPr>
        <p:spPr>
          <a:xfrm>
            <a:off x="646225" y="1292475"/>
            <a:ext cx="4312800" cy="32709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Clr>
                <a:srgbClr val="404040"/>
              </a:buClr>
              <a:buSzPts val="1900"/>
              <a:buFont typeface="Arial"/>
              <a:buChar char="●"/>
            </a:pPr>
            <a:r>
              <a:rPr lang="en" sz="1500">
                <a:solidFill>
                  <a:srgbClr val="404040"/>
                </a:solidFill>
                <a:highlight>
                  <a:srgbClr val="FFFFFF"/>
                </a:highlight>
                <a:latin typeface="Arial"/>
                <a:ea typeface="Arial"/>
                <a:cs typeface="Arial"/>
                <a:sym typeface="Arial"/>
              </a:rPr>
              <a:t>IOU is a method in object detection that describes how boxes overlap and is used to provide an output box that surrounds the objects perfectly.</a:t>
            </a:r>
            <a:endParaRPr sz="1500">
              <a:solidFill>
                <a:srgbClr val="404040"/>
              </a:solidFill>
              <a:highlight>
                <a:srgbClr val="FFFFFF"/>
              </a:highlight>
              <a:latin typeface="Arial"/>
              <a:ea typeface="Arial"/>
              <a:cs typeface="Arial"/>
              <a:sym typeface="Arial"/>
            </a:endParaRPr>
          </a:p>
          <a:p>
            <a:pPr indent="-323850" lvl="0" marL="457200" rtl="0" algn="l">
              <a:spcBef>
                <a:spcPts val="0"/>
              </a:spcBef>
              <a:spcAft>
                <a:spcPts val="0"/>
              </a:spcAft>
              <a:buClr>
                <a:srgbClr val="404040"/>
              </a:buClr>
              <a:buSzPts val="1500"/>
              <a:buFont typeface="Arial"/>
              <a:buChar char="●"/>
            </a:pPr>
            <a:r>
              <a:rPr lang="en" sz="1500">
                <a:solidFill>
                  <a:srgbClr val="404040"/>
                </a:solidFill>
                <a:highlight>
                  <a:srgbClr val="FFFFFF"/>
                </a:highlight>
                <a:latin typeface="Arial"/>
                <a:ea typeface="Arial"/>
                <a:cs typeface="Arial"/>
                <a:sym typeface="Arial"/>
              </a:rPr>
              <a:t>Each grid cell is responsible for predicting the bounding boxes and their confidence scores. The IOU is equal to 1 if the predicted bounding box is the same as the real box. This mechanism eliminates bounding boxes that are not equal to the real box.</a:t>
            </a:r>
            <a:endParaRPr sz="1500">
              <a:solidFill>
                <a:srgbClr val="404040"/>
              </a:solidFill>
              <a:highlight>
                <a:srgbClr val="FFFFFF"/>
              </a:highlight>
              <a:latin typeface="Arial"/>
              <a:ea typeface="Arial"/>
              <a:cs typeface="Arial"/>
              <a:sym typeface="Arial"/>
            </a:endParaRPr>
          </a:p>
          <a:p>
            <a:pPr indent="-323850" lvl="0" marL="457200" rtl="0" algn="l">
              <a:spcBef>
                <a:spcPts val="0"/>
              </a:spcBef>
              <a:spcAft>
                <a:spcPts val="0"/>
              </a:spcAft>
              <a:buClr>
                <a:srgbClr val="404040"/>
              </a:buClr>
              <a:buSzPts val="1500"/>
              <a:buFont typeface="Arial"/>
              <a:buChar char="●"/>
            </a:pPr>
            <a:r>
              <a:rPr lang="en" sz="1500">
                <a:solidFill>
                  <a:srgbClr val="404040"/>
                </a:solidFill>
                <a:highlight>
                  <a:srgbClr val="FFFFFF"/>
                </a:highlight>
                <a:latin typeface="Arial"/>
                <a:ea typeface="Arial"/>
                <a:cs typeface="Arial"/>
                <a:sym typeface="Arial"/>
              </a:rPr>
              <a:t>In case of Image shown, green is the real bbox while blue is the predicted.</a:t>
            </a:r>
            <a:endParaRPr sz="1500">
              <a:solidFill>
                <a:srgbClr val="404040"/>
              </a:solidFill>
              <a:highlight>
                <a:srgbClr val="FFFFFF"/>
              </a:highlight>
              <a:latin typeface="Arial"/>
              <a:ea typeface="Arial"/>
              <a:cs typeface="Arial"/>
              <a:sym typeface="Arial"/>
            </a:endParaRPr>
          </a:p>
        </p:txBody>
      </p:sp>
      <p:sp>
        <p:nvSpPr>
          <p:cNvPr id="124" name="Google Shape;124;p30"/>
          <p:cNvSpPr txBox="1"/>
          <p:nvPr/>
        </p:nvSpPr>
        <p:spPr>
          <a:xfrm>
            <a:off x="646225" y="646225"/>
            <a:ext cx="3987300" cy="507900"/>
          </a:xfrm>
          <a:prstGeom prst="rect">
            <a:avLst/>
          </a:prstGeom>
          <a:noFill/>
          <a:ln>
            <a:noFill/>
          </a:ln>
        </p:spPr>
        <p:txBody>
          <a:bodyPr anchorCtr="0" anchor="t" bIns="91425" lIns="91425" spcFirstLastPara="1" rIns="91425" wrap="square" tIns="91425">
            <a:spAutoFit/>
          </a:bodyPr>
          <a:lstStyle/>
          <a:p>
            <a:pPr indent="0" lvl="0" marL="0" rtl="0" algn="l">
              <a:lnSpc>
                <a:spcPct val="197727"/>
              </a:lnSpc>
              <a:spcBef>
                <a:spcPts val="0"/>
              </a:spcBef>
              <a:spcAft>
                <a:spcPts val="200"/>
              </a:spcAft>
              <a:buNone/>
            </a:pPr>
            <a:r>
              <a:rPr b="1" lang="en" sz="2100">
                <a:solidFill>
                  <a:srgbClr val="0A0B09"/>
                </a:solidFill>
                <a:highlight>
                  <a:srgbClr val="FFFFFF"/>
                </a:highlight>
              </a:rPr>
              <a:t>Intersection over union (IOU)</a:t>
            </a:r>
            <a:r>
              <a:rPr b="1" lang="en" sz="2100">
                <a:latin typeface="Google Sans"/>
                <a:ea typeface="Google Sans"/>
                <a:cs typeface="Google Sans"/>
                <a:sym typeface="Google Sans"/>
              </a:rPr>
              <a:t>.</a:t>
            </a:r>
            <a:endParaRPr b="1" sz="2100">
              <a:latin typeface="Google Sans"/>
              <a:ea typeface="Google Sans"/>
              <a:cs typeface="Google Sans"/>
              <a:sym typeface="Google Sans"/>
            </a:endParaRPr>
          </a:p>
        </p:txBody>
      </p:sp>
      <p:pic>
        <p:nvPicPr>
          <p:cNvPr id="125" name="Google Shape;125;p30"/>
          <p:cNvPicPr preferRelativeResize="0"/>
          <p:nvPr/>
        </p:nvPicPr>
        <p:blipFill rotWithShape="1">
          <a:blip r:embed="rId3">
            <a:alphaModFix/>
          </a:blip>
          <a:srcRect b="7885" l="14809" r="24396" t="0"/>
          <a:stretch/>
        </p:blipFill>
        <p:spPr>
          <a:xfrm>
            <a:off x="5103925" y="465988"/>
            <a:ext cx="3705950" cy="421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 name="Shape 129"/>
        <p:cNvGrpSpPr/>
        <p:nvPr/>
      </p:nvGrpSpPr>
      <p:grpSpPr>
        <a:xfrm>
          <a:off x="0" y="0"/>
          <a:ext cx="0" cy="0"/>
          <a:chOff x="0" y="0"/>
          <a:chExt cx="0" cy="0"/>
        </a:xfrm>
      </p:grpSpPr>
      <p:sp>
        <p:nvSpPr>
          <p:cNvPr id="130" name="Google Shape;130;p31"/>
          <p:cNvSpPr txBox="1"/>
          <p:nvPr>
            <p:ph type="title"/>
          </p:nvPr>
        </p:nvSpPr>
        <p:spPr>
          <a:xfrm>
            <a:off x="453850" y="331375"/>
            <a:ext cx="8052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Training Your  model</a:t>
            </a:r>
            <a:endParaRPr b="1"/>
          </a:p>
        </p:txBody>
      </p:sp>
      <p:sp>
        <p:nvSpPr>
          <p:cNvPr id="131" name="Google Shape;131;p31"/>
          <p:cNvSpPr txBox="1"/>
          <p:nvPr/>
        </p:nvSpPr>
        <p:spPr>
          <a:xfrm>
            <a:off x="540725" y="1173775"/>
            <a:ext cx="7965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Google Sans"/>
                <a:ea typeface="Google Sans"/>
                <a:cs typeface="Google Sans"/>
                <a:sym typeface="Google Sans"/>
              </a:rPr>
              <a:t>Training is not complicated, you  will need;</a:t>
            </a:r>
            <a:endParaRPr sz="2000">
              <a:latin typeface="Google Sans"/>
              <a:ea typeface="Google Sans"/>
              <a:cs typeface="Google Sans"/>
              <a:sym typeface="Google Sans"/>
            </a:endParaRPr>
          </a:p>
          <a:p>
            <a:pPr indent="-355600" lvl="0" marL="457200" rtl="0" algn="l">
              <a:spcBef>
                <a:spcPts val="0"/>
              </a:spcBef>
              <a:spcAft>
                <a:spcPts val="0"/>
              </a:spcAft>
              <a:buSzPts val="2000"/>
              <a:buFont typeface="Google Sans"/>
              <a:buChar char="●"/>
            </a:pPr>
            <a:r>
              <a:rPr lang="en" sz="2000">
                <a:latin typeface="Google Sans"/>
                <a:ea typeface="Google Sans"/>
                <a:cs typeface="Google Sans"/>
                <a:sym typeface="Google Sans"/>
              </a:rPr>
              <a:t>Data that is in the correct format.</a:t>
            </a:r>
            <a:endParaRPr sz="2000">
              <a:latin typeface="Google Sans"/>
              <a:ea typeface="Google Sans"/>
              <a:cs typeface="Google Sans"/>
              <a:sym typeface="Google Sans"/>
            </a:endParaRPr>
          </a:p>
          <a:p>
            <a:pPr indent="-355600" lvl="0" marL="457200" rtl="0" algn="l">
              <a:spcBef>
                <a:spcPts val="0"/>
              </a:spcBef>
              <a:spcAft>
                <a:spcPts val="0"/>
              </a:spcAft>
              <a:buSzPts val="2000"/>
              <a:buFont typeface="Google Sans"/>
              <a:buChar char="●"/>
            </a:pPr>
            <a:r>
              <a:rPr lang="en" sz="2000">
                <a:latin typeface="Google Sans"/>
                <a:ea typeface="Google Sans"/>
                <a:cs typeface="Google Sans"/>
                <a:sym typeface="Google Sans"/>
              </a:rPr>
              <a:t>A directory named images as an example, which contains </a:t>
            </a:r>
            <a:r>
              <a:rPr lang="en" sz="2000">
                <a:latin typeface="Google Sans"/>
                <a:ea typeface="Google Sans"/>
                <a:cs typeface="Google Sans"/>
                <a:sym typeface="Google Sans"/>
              </a:rPr>
              <a:t>train|val|test subfolders and their labels.</a:t>
            </a:r>
            <a:endParaRPr sz="2000">
              <a:latin typeface="Google Sans"/>
              <a:ea typeface="Google Sans"/>
              <a:cs typeface="Google Sans"/>
              <a:sym typeface="Google Sans"/>
            </a:endParaRPr>
          </a:p>
          <a:p>
            <a:pPr indent="-355600" lvl="0" marL="457200" rtl="0" algn="l">
              <a:spcBef>
                <a:spcPts val="0"/>
              </a:spcBef>
              <a:spcAft>
                <a:spcPts val="0"/>
              </a:spcAft>
              <a:buSzPts val="2000"/>
              <a:buFont typeface="Google Sans"/>
              <a:buChar char="●"/>
            </a:pPr>
            <a:r>
              <a:rPr lang="en" sz="2000">
                <a:latin typeface="Google Sans"/>
                <a:ea typeface="Google Sans"/>
                <a:cs typeface="Google Sans"/>
                <a:sym typeface="Google Sans"/>
              </a:rPr>
              <a:t>Labels should be  text files with format </a:t>
            </a:r>
            <a:r>
              <a:rPr lang="en" sz="2000">
                <a:solidFill>
                  <a:srgbClr val="FF0000"/>
                </a:solidFill>
                <a:latin typeface="Roboto Mono"/>
                <a:ea typeface="Roboto Mono"/>
                <a:cs typeface="Roboto Mono"/>
                <a:sym typeface="Roboto Mono"/>
              </a:rPr>
              <a:t>&lt;class label&gt; &lt;center(x,y)&gt; &lt;dimension(w,h)&gt;</a:t>
            </a:r>
            <a:endParaRPr sz="2000">
              <a:solidFill>
                <a:srgbClr val="FF0000"/>
              </a:solidFill>
              <a:latin typeface="Roboto Mono"/>
              <a:ea typeface="Roboto Mono"/>
              <a:cs typeface="Roboto Mono"/>
              <a:sym typeface="Roboto Mono"/>
            </a:endParaRPr>
          </a:p>
          <a:p>
            <a:pPr indent="-355600" lvl="0" marL="457200" rtl="0" algn="l">
              <a:spcBef>
                <a:spcPts val="0"/>
              </a:spcBef>
              <a:spcAft>
                <a:spcPts val="0"/>
              </a:spcAft>
              <a:buSzPts val="2000"/>
              <a:buFont typeface="Google Sans"/>
              <a:buChar char="●"/>
            </a:pPr>
            <a:r>
              <a:rPr lang="en" sz="2000">
                <a:latin typeface="Google Sans"/>
                <a:ea typeface="Google Sans"/>
                <a:cs typeface="Google Sans"/>
                <a:sym typeface="Google Sans"/>
              </a:rPr>
              <a:t>Each image with </a:t>
            </a:r>
            <a:r>
              <a:rPr lang="en" sz="2000">
                <a:solidFill>
                  <a:srgbClr val="FF0000"/>
                </a:solidFill>
                <a:latin typeface="Roboto Mono"/>
                <a:ea typeface="Roboto Mono"/>
                <a:cs typeface="Roboto Mono"/>
                <a:sym typeface="Roboto Mono"/>
              </a:rPr>
              <a:t>bbox</a:t>
            </a:r>
            <a:r>
              <a:rPr lang="en" sz="2000">
                <a:latin typeface="Google Sans"/>
                <a:ea typeface="Google Sans"/>
                <a:cs typeface="Google Sans"/>
                <a:sym typeface="Google Sans"/>
              </a:rPr>
              <a:t> must have a single </a:t>
            </a:r>
            <a:r>
              <a:rPr lang="en" sz="2000">
                <a:solidFill>
                  <a:srgbClr val="FF0000"/>
                </a:solidFill>
                <a:latin typeface="Roboto Mono"/>
                <a:ea typeface="Roboto Mono"/>
                <a:cs typeface="Roboto Mono"/>
                <a:sym typeface="Roboto Mono"/>
              </a:rPr>
              <a:t>txt</a:t>
            </a:r>
            <a:r>
              <a:rPr lang="en" sz="2000">
                <a:latin typeface="Google Sans"/>
                <a:ea typeface="Google Sans"/>
                <a:cs typeface="Google Sans"/>
                <a:sym typeface="Google Sans"/>
              </a:rPr>
              <a:t> file.</a:t>
            </a:r>
            <a:endParaRPr sz="2000">
              <a:latin typeface="Google Sans"/>
              <a:ea typeface="Google Sans"/>
              <a:cs typeface="Google Sans"/>
              <a:sym typeface="Google Sans"/>
            </a:endParaRPr>
          </a:p>
          <a:p>
            <a:pPr indent="-355600" lvl="0" marL="457200" rtl="0" algn="l">
              <a:spcBef>
                <a:spcPts val="0"/>
              </a:spcBef>
              <a:spcAft>
                <a:spcPts val="0"/>
              </a:spcAft>
              <a:buSzPts val="2000"/>
              <a:buFont typeface="Google Sans"/>
              <a:buChar char="●"/>
            </a:pPr>
            <a:r>
              <a:rPr lang="en" sz="2000">
                <a:latin typeface="Google Sans"/>
                <a:ea typeface="Google Sans"/>
                <a:cs typeface="Google Sans"/>
                <a:sym typeface="Google Sans"/>
              </a:rPr>
              <a:t>All annotation bbox center, h and w must be normalized between 0 and 1.</a:t>
            </a:r>
            <a:endParaRPr sz="20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2"/>
          <p:cNvSpPr txBox="1"/>
          <p:nvPr/>
        </p:nvSpPr>
        <p:spPr>
          <a:xfrm>
            <a:off x="1358400" y="1055075"/>
            <a:ext cx="5499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100">
                <a:solidFill>
                  <a:schemeClr val="dk1"/>
                </a:solidFill>
              </a:rPr>
              <a:t>DATA AND FOLDER CONFIGURATION</a:t>
            </a:r>
            <a:endParaRPr b="1" sz="2100">
              <a:solidFill>
                <a:schemeClr val="dk1"/>
              </a:solidFill>
            </a:endParaRPr>
          </a:p>
        </p:txBody>
      </p:sp>
      <p:sp>
        <p:nvSpPr>
          <p:cNvPr id="137" name="Google Shape;137;p32"/>
          <p:cNvSpPr txBox="1"/>
          <p:nvPr/>
        </p:nvSpPr>
        <p:spPr>
          <a:xfrm>
            <a:off x="567100" y="1701300"/>
            <a:ext cx="37191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Google Sans"/>
                <a:ea typeface="Google Sans"/>
                <a:cs typeface="Google Sans"/>
                <a:sym typeface="Google Sans"/>
              </a:rPr>
              <a:t>Data Config file should have the following. Here is where the model refers to when it is training.</a:t>
            </a:r>
            <a:endParaRPr>
              <a:solidFill>
                <a:schemeClr val="dk1"/>
              </a:solidFill>
              <a:latin typeface="Google Sans"/>
              <a:ea typeface="Google Sans"/>
              <a:cs typeface="Google Sans"/>
              <a:sym typeface="Google Sans"/>
            </a:endParaRPr>
          </a:p>
        </p:txBody>
      </p:sp>
      <p:pic>
        <p:nvPicPr>
          <p:cNvPr id="138" name="Google Shape;138;p32"/>
          <p:cNvPicPr preferRelativeResize="0"/>
          <p:nvPr/>
        </p:nvPicPr>
        <p:blipFill rotWithShape="1">
          <a:blip r:embed="rId3">
            <a:alphaModFix/>
          </a:blip>
          <a:srcRect b="0" l="0" r="11205" t="0"/>
          <a:stretch/>
        </p:blipFill>
        <p:spPr>
          <a:xfrm>
            <a:off x="299375" y="3064700"/>
            <a:ext cx="4488050" cy="1485137"/>
          </a:xfrm>
          <a:prstGeom prst="rect">
            <a:avLst/>
          </a:prstGeom>
          <a:noFill/>
          <a:ln>
            <a:noFill/>
          </a:ln>
        </p:spPr>
      </p:pic>
      <p:sp>
        <p:nvSpPr>
          <p:cNvPr id="139" name="Google Shape;139;p32"/>
          <p:cNvSpPr txBox="1"/>
          <p:nvPr/>
        </p:nvSpPr>
        <p:spPr>
          <a:xfrm>
            <a:off x="4945675" y="1833200"/>
            <a:ext cx="3389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The data folders must be arranged as below, You can add test folder (optional).</a:t>
            </a:r>
            <a:endParaRPr sz="1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pic>
        <p:nvPicPr>
          <p:cNvPr id="140" name="Google Shape;140;p32"/>
          <p:cNvPicPr preferRelativeResize="0"/>
          <p:nvPr/>
        </p:nvPicPr>
        <p:blipFill rotWithShape="1">
          <a:blip r:embed="rId4">
            <a:alphaModFix/>
          </a:blip>
          <a:srcRect b="0" l="4200" r="-4200" t="0"/>
          <a:stretch/>
        </p:blipFill>
        <p:spPr>
          <a:xfrm>
            <a:off x="5038000" y="2993775"/>
            <a:ext cx="3490525" cy="183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txBox="1"/>
          <p:nvPr>
            <p:ph type="title"/>
          </p:nvPr>
        </p:nvSpPr>
        <p:spPr>
          <a:xfrm>
            <a:off x="794975" y="2071150"/>
            <a:ext cx="7114800" cy="1759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Let's</a:t>
            </a:r>
            <a:r>
              <a:rPr lang="en"/>
              <a:t> Do A demo While Showcasing training on a custom dataset.</a:t>
            </a:r>
            <a:endParaRPr/>
          </a:p>
        </p:txBody>
      </p:sp>
      <p:sp>
        <p:nvSpPr>
          <p:cNvPr id="146" name="Google Shape;146;p33"/>
          <p:cNvSpPr txBox="1"/>
          <p:nvPr/>
        </p:nvSpPr>
        <p:spPr>
          <a:xfrm>
            <a:off x="975950" y="1397975"/>
            <a:ext cx="390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Google Sans"/>
                <a:ea typeface="Google Sans"/>
                <a:cs typeface="Google Sans"/>
                <a:sym typeface="Google Sans"/>
              </a:rPr>
              <a:t>DEMO</a:t>
            </a:r>
            <a:endParaRPr b="1" sz="23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